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</p:sldMasterIdLst>
  <p:notesMasterIdLst>
    <p:notesMasterId r:id="rId13"/>
  </p:notesMasterIdLst>
  <p:handoutMasterIdLst>
    <p:handoutMasterId r:id="rId14"/>
  </p:handoutMasterIdLst>
  <p:sldIdLst>
    <p:sldId id="257" r:id="rId2"/>
    <p:sldId id="263" r:id="rId3"/>
    <p:sldId id="1692" r:id="rId4"/>
    <p:sldId id="1694" r:id="rId5"/>
    <p:sldId id="1695" r:id="rId6"/>
    <p:sldId id="1696" r:id="rId7"/>
    <p:sldId id="1697" r:id="rId8"/>
    <p:sldId id="1698" r:id="rId9"/>
    <p:sldId id="265" r:id="rId10"/>
    <p:sldId id="261" r:id="rId11"/>
    <p:sldId id="260" r:id="rId1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BBE0CF4-D9B9-E14A-8B23-2E666967D60E}">
          <p14:sldIdLst>
            <p14:sldId id="257"/>
            <p14:sldId id="263"/>
          </p14:sldIdLst>
        </p14:section>
        <p14:section name="auth-enabled-webapp" id="{9CCB9DA6-E2FD-EC4B-AD0F-AFE49B5E0163}">
          <p14:sldIdLst>
            <p14:sldId id="1692"/>
            <p14:sldId id="1694"/>
            <p14:sldId id="1695"/>
          </p14:sldIdLst>
        </p14:section>
        <p14:section name="calling graph rest api" id="{96AB4ABA-EC53-3E45-9E7C-E97485122C32}">
          <p14:sldIdLst>
            <p14:sldId id="1696"/>
            <p14:sldId id="1697"/>
            <p14:sldId id="1698"/>
            <p14:sldId id="265"/>
          </p14:sldIdLst>
        </p14:section>
        <p14:section name="outro" id="{5DFCBBE0-C7AE-8143-B36B-255DEB642325}">
          <p14:sldIdLst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0930" autoAdjust="0"/>
    <p:restoredTop sz="89329" autoAdjust="0"/>
  </p:normalViewPr>
  <p:slideViewPr>
    <p:cSldViewPr snapToGrid="0">
      <p:cViewPr varScale="1">
        <p:scale>
          <a:sx n="82" d="100"/>
          <a:sy n="82" d="100"/>
        </p:scale>
        <p:origin x="192" y="14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6/22/18 9:55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6/22/18 9:55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6/22/18 9:56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6/22/18 9:55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49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At the time of this writing, the </a:t>
            </a:r>
            <a:r>
              <a:rPr lang="en-US" baseline="0" dirty="0" err="1"/>
              <a:t>Microsoft.Identity.Client</a:t>
            </a:r>
            <a:r>
              <a:rPr lang="en-US" baseline="0" dirty="0"/>
              <a:t> package is pre-release, make sure to include pre-release packages either using the checkbox in the GUI or including the –pre switch on the command line during preview. </a:t>
            </a:r>
          </a:p>
          <a:p>
            <a:endParaRPr lang="en-US" baseline="0" dirty="0"/>
          </a:p>
          <a:p>
            <a:r>
              <a:rPr lang="en-US" baseline="0" dirty="0"/>
              <a:t>Once the production bits are released, make sure to use the production version.</a:t>
            </a:r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6/22/18 9:55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694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6/22/18 9:55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23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6/22/18 9:55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6/22/18 9:55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8279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04238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  <p:sldLayoutId id="2147484550" r:id="rId27"/>
    <p:sldLayoutId id="2147484551" r:id="rId2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2293749"/>
            <a:ext cx="6493602" cy="2571370"/>
          </a:xfrm>
        </p:spPr>
        <p:txBody>
          <a:bodyPr/>
          <a:lstStyle/>
          <a:p>
            <a:r>
              <a:rPr lang="en-US" dirty="0"/>
              <a:t>Build apps with the Microsoft Graph REST API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Build a ASP.NET web application using Microsoft Graph</a:t>
            </a:r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722689" cy="917575"/>
          </a:xfrm>
        </p:spPr>
        <p:txBody>
          <a:bodyPr/>
          <a:lstStyle/>
          <a:p>
            <a:r>
              <a:rPr lang="en-US" sz="2800" dirty="0"/>
              <a:t>Incorporate the Microsoft Graph into a web application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8" y="2574721"/>
            <a:ext cx="3914774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Leverage OWIN &amp; MSAL middleware to handle authentication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Use native .NET HTTP APIs to issue HTTP requests to the REST API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Consider JSON.NET for dealing with OData JSON responses</a:t>
            </a:r>
          </a:p>
        </p:txBody>
      </p:sp>
      <p:pic>
        <p:nvPicPr>
          <p:cNvPr id="10" name="Picture 9" descr="A person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254A3C78-410B-41D6-8FB3-74DA900C92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02552" y="0"/>
            <a:ext cx="793392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DABE6CC-6A72-454B-B6F9-4D9DFD21B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899477"/>
            <a:ext cx="9878397" cy="3629025"/>
          </a:xfrm>
        </p:spPr>
        <p:txBody>
          <a:bodyPr/>
          <a:lstStyle/>
          <a:p>
            <a:r>
              <a:rPr lang="en-US" dirty="0"/>
              <a:t>Creating an ASP.NET web application configured with MSAL &amp; OWIN middleware for authentication with Azure AD</a:t>
            </a:r>
          </a:p>
        </p:txBody>
      </p:sp>
    </p:spTree>
    <p:extLst>
      <p:ext uri="{BB962C8B-B14F-4D97-AF65-F5344CB8AC3E}">
        <p14:creationId xmlns:p14="http://schemas.microsoft.com/office/powerpoint/2010/main" val="422781856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6010CA8A-9AEF-FF48-BF41-180859B1BF9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765" r="1765"/>
          <a:stretch>
            <a:fillRect/>
          </a:stretch>
        </p:blipFill>
        <p:spPr/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FAD98AB1-22A7-4942-B20F-542A6D6720F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93" r="293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3479830-2580-E440-8AA2-BD45D849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ASP.NET MVC Web Application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3800CA-C5B3-EC45-822A-08CA5D3E86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5026024"/>
            <a:ext cx="3690937" cy="790858"/>
          </a:xfrm>
        </p:spPr>
        <p:txBody>
          <a:bodyPr/>
          <a:lstStyle/>
          <a:p>
            <a:r>
              <a:rPr lang="en-US" dirty="0">
                <a:latin typeface="+mj-lt"/>
              </a:rPr>
              <a:t>Create the ASP.NET MVC web application</a:t>
            </a:r>
          </a:p>
          <a:p>
            <a:r>
              <a:rPr lang="en-US" b="0" dirty="0">
                <a:solidFill>
                  <a:schemeClr val="tx1"/>
                </a:solidFill>
              </a:rPr>
              <a:t>Do not use the Visual Studio wizard to configure authentication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57C394-9BD5-6244-B8B1-DD2B7D5A52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6263" y="5026024"/>
            <a:ext cx="3690937" cy="790858"/>
          </a:xfrm>
        </p:spPr>
        <p:txBody>
          <a:bodyPr/>
          <a:lstStyle/>
          <a:p>
            <a:r>
              <a:rPr lang="en-US" dirty="0"/>
              <a:t>Configure it to use SSL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The redirect URL must be HTTPS to work with Azure AD applications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2640DC-DF22-4B41-8293-820C7A18D4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07388" y="5026024"/>
            <a:ext cx="3690937" cy="790858"/>
          </a:xfrm>
        </p:spPr>
        <p:txBody>
          <a:bodyPr/>
          <a:lstStyle/>
          <a:p>
            <a:r>
              <a:rPr lang="en-US" dirty="0"/>
              <a:t>Configure it for MSAL &amp; OWIN middleware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This involves installing a few NuGet packages and modifying the project code.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595B049-41A4-0048-B42B-547DE27CF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301" y="2553008"/>
            <a:ext cx="3722419" cy="119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64101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0F67E57-191F-0447-A19F-80893C555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NuGet Packages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97E5A2E-33F6-1144-B1D8-E0D612E56D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4001095"/>
          </a:xfrm>
        </p:spPr>
        <p:txBody>
          <a:bodyPr/>
          <a:lstStyle/>
          <a:p>
            <a:r>
              <a:rPr lang="en-US" dirty="0"/>
              <a:t>Microsoft’s Authentication Library (MSAL) &amp; OWIN middleware is distributed using </a:t>
            </a:r>
            <a:r>
              <a:rPr lang="en-US" dirty="0" err="1"/>
              <a:t>pacakges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following NuGet packages include MSAL, OWIN middleware and dependent packages: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Install-Package </a:t>
            </a:r>
            <a:r>
              <a:rPr lang="en-US" dirty="0" err="1"/>
              <a:t>Microsoft.Identity.Client</a:t>
            </a:r>
            <a:r>
              <a:rPr lang="en-US" dirty="0"/>
              <a:t> -Pre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Install-Package </a:t>
            </a:r>
            <a:r>
              <a:rPr lang="en-US" dirty="0" err="1"/>
              <a:t>Microsoft.IdentityModel.Tokens</a:t>
            </a:r>
            <a:r>
              <a:rPr lang="en-US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Install-Package </a:t>
            </a:r>
            <a:r>
              <a:rPr lang="en-US" dirty="0" err="1"/>
              <a:t>Microsoft.Owin</a:t>
            </a:r>
            <a:r>
              <a:rPr lang="en-US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Install-Package </a:t>
            </a:r>
            <a:r>
              <a:rPr lang="en-US" dirty="0" err="1"/>
              <a:t>Microsoft.Owin.Host.SystemWeb</a:t>
            </a:r>
            <a:r>
              <a:rPr lang="en-US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Install-Package </a:t>
            </a:r>
            <a:r>
              <a:rPr lang="en-US" dirty="0" err="1"/>
              <a:t>Microsoft.Owin.Security.Cookies</a:t>
            </a:r>
            <a:r>
              <a:rPr lang="en-US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Install-Package </a:t>
            </a:r>
            <a:r>
              <a:rPr lang="en-US" dirty="0" err="1"/>
              <a:t>Microsoft.Owin.Security.OpenIdConnect</a:t>
            </a:r>
            <a:r>
              <a:rPr lang="en-US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Install-Package </a:t>
            </a:r>
            <a:r>
              <a:rPr lang="en-US" dirty="0" err="1"/>
              <a:t>System.IdentityModel.Tokens.Jwt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13298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8EE90D-A5A3-4147-9D9A-F0A8E5619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the Microsoft Graph REST API from ASP.NET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CDDC01-4E9B-CF43-833A-0A89DE34DC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1046440"/>
          </a:xfrm>
        </p:spPr>
        <p:txBody>
          <a:bodyPr/>
          <a:lstStyle/>
          <a:p>
            <a:r>
              <a:rPr lang="en-US" dirty="0"/>
              <a:t>Use native .NET HTTP APIs to call the Microsoft Graph REST API</a:t>
            </a:r>
          </a:p>
          <a:p>
            <a:endParaRPr lang="en-US" dirty="0"/>
          </a:p>
          <a:p>
            <a:r>
              <a:rPr lang="en-US" dirty="0"/>
              <a:t>Modify the request to include the </a:t>
            </a:r>
            <a:r>
              <a:rPr lang="en-US" b="1" dirty="0"/>
              <a:t>Authorization</a:t>
            </a:r>
            <a:r>
              <a:rPr lang="en-US" dirty="0"/>
              <a:t> header value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411647-41B1-C842-8797-56B998519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287" y="3209101"/>
            <a:ext cx="98679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2319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388CC-BEE7-DF4C-A470-86257475B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Leverage JSON.NET to Deserialize the OData response from the REST API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7CAFD6-9249-3C4E-AA12-3258048F2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87" y="1564290"/>
            <a:ext cx="91313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549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2ECEE-4417-C147-B028-AFB877EFD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Leverage JSON.NET to Deserialize the OData response from the REST API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D1F185-1616-064C-8D12-1833D0FEB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7" y="2493962"/>
            <a:ext cx="81407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7478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511</Words>
  <Application>Microsoft Macintosh PowerPoint</Application>
  <PresentationFormat>Custom</PresentationFormat>
  <Paragraphs>55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Segoe UI</vt:lpstr>
      <vt:lpstr>Segoe UI Light</vt:lpstr>
      <vt:lpstr>Segoe UI Semibold</vt:lpstr>
      <vt:lpstr>Wingdings</vt:lpstr>
      <vt:lpstr>Office 365 PPT Template - 2017</vt:lpstr>
      <vt:lpstr>Build apps with the Microsoft Graph REST API</vt:lpstr>
      <vt:lpstr>Incorporate the Microsoft Graph into a web application</vt:lpstr>
      <vt:lpstr>Creating an ASP.NET web application configured with MSAL &amp; OWIN middleware for authentication with Azure AD</vt:lpstr>
      <vt:lpstr>Create ASP.NET MVC Web Application</vt:lpstr>
      <vt:lpstr>Install NuGet Packages</vt:lpstr>
      <vt:lpstr>Call the Microsoft Graph REST API from ASP.NET</vt:lpstr>
      <vt:lpstr>Leverage JSON.NET to Deserialize the OData response from the REST API</vt:lpstr>
      <vt:lpstr>Leverage JSON.NET to Deserialize the OData response from the REST API</vt:lpstr>
      <vt:lpstr>Demo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2018-06-23T01:56:21Z</dcterms:modified>
</cp:coreProperties>
</file>